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6858000" cy="9144000"/>
  <p:embeddedFontLst>
    <p:embeddedFont>
      <p:font typeface="Gill Sans" panose="020B0604020202020204" charset="0"/>
      <p:regular r:id="rId134"/>
      <p:bold r:id="rId135"/>
    </p:embeddedFont>
    <p:embeddedFont>
      <p:font typeface="Helvetica Neue" panose="020B0604020202020204" charset="0"/>
      <p:regular r:id="rId136"/>
      <p:bold r:id="rId137"/>
      <p:italic r:id="rId138"/>
      <p:boldItalic r:id="rId139"/>
    </p:embeddedFont>
    <p:embeddedFont>
      <p:font typeface="Helvetica Neue Light" panose="020B0604020202020204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F86C5-4552-42C3-865A-5FAAD4D48C25}" v="8" dt="2018-11-02T14:01:56.866"/>
  </p1510:revLst>
</p1510:revInfo>
</file>

<file path=ppt/tableStyles.xml><?xml version="1.0" encoding="utf-8"?>
<a:tblStyleLst xmlns:a="http://schemas.openxmlformats.org/drawingml/2006/main" def="{CC42BEDD-C28B-4152-B95E-C30BB8270E2D}">
  <a:tblStyle styleId="{CC42BEDD-C28B-4152-B95E-C30BB8270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font" Target="fonts/font10.fntdata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09DF86C5-4552-42C3-865A-5FAAD4D48C25}"/>
    <pc:docChg chg="undo custSel modSld modMainMaster">
      <pc:chgData name="Alejandro Cerezo" userId="5ea20e796f35876f" providerId="LiveId" clId="{09DF86C5-4552-42C3-865A-5FAAD4D48C25}" dt="2018-11-02T14:05:57.400" v="66" actId="1076"/>
      <pc:docMkLst>
        <pc:docMk/>
      </pc:docMkLst>
      <pc:sldChg chg="modSp">
        <pc:chgData name="Alejandro Cerezo" userId="5ea20e796f35876f" providerId="LiveId" clId="{09DF86C5-4552-42C3-865A-5FAAD4D48C25}" dt="2018-11-02T14:02:27.414" v="53" actId="1076"/>
        <pc:sldMkLst>
          <pc:docMk/>
          <pc:sldMk cId="0" sldId="268"/>
        </pc:sldMkLst>
        <pc:spChg chg="mod">
          <ac:chgData name="Alejandro Cerezo" userId="5ea20e796f35876f" providerId="LiveId" clId="{09DF86C5-4552-42C3-865A-5FAAD4D48C25}" dt="2018-11-02T14:02:27.414" v="53" actId="1076"/>
          <ac:spMkLst>
            <pc:docMk/>
            <pc:sldMk cId="0" sldId="268"/>
            <ac:spMk id="154" creationId="{00000000-0000-0000-0000-000000000000}"/>
          </ac:spMkLst>
        </pc:spChg>
      </pc:sldChg>
      <pc:sldChg chg="modSp">
        <pc:chgData name="Alejandro Cerezo" userId="5ea20e796f35876f" providerId="LiveId" clId="{09DF86C5-4552-42C3-865A-5FAAD4D48C25}" dt="2018-11-02T14:02:36.754" v="54" actId="1076"/>
        <pc:sldMkLst>
          <pc:docMk/>
          <pc:sldMk cId="0" sldId="270"/>
        </pc:sldMkLst>
        <pc:graphicFrameChg chg="mod">
          <ac:chgData name="Alejandro Cerezo" userId="5ea20e796f35876f" providerId="LiveId" clId="{09DF86C5-4552-42C3-865A-5FAAD4D48C25}" dt="2018-11-02T14:02:36.754" v="54" actId="1076"/>
          <ac:graphicFrameMkLst>
            <pc:docMk/>
            <pc:sldMk cId="0" sldId="270"/>
            <ac:graphicFrameMk id="169" creationId="{00000000-0000-0000-0000-000000000000}"/>
          </ac:graphicFrameMkLst>
        </pc:graphicFrameChg>
      </pc:sldChg>
      <pc:sldChg chg="modSp">
        <pc:chgData name="Alejandro Cerezo" userId="5ea20e796f35876f" providerId="LiveId" clId="{09DF86C5-4552-42C3-865A-5FAAD4D48C25}" dt="2018-11-02T14:04:28.255" v="59" actId="1076"/>
        <pc:sldMkLst>
          <pc:docMk/>
          <pc:sldMk cId="0" sldId="343"/>
        </pc:sldMkLst>
        <pc:spChg chg="mod">
          <ac:chgData name="Alejandro Cerezo" userId="5ea20e796f35876f" providerId="LiveId" clId="{09DF86C5-4552-42C3-865A-5FAAD4D48C25}" dt="2018-11-02T14:04:28.255" v="59" actId="1076"/>
          <ac:spMkLst>
            <pc:docMk/>
            <pc:sldMk cId="0" sldId="343"/>
            <ac:spMk id="665" creationId="{00000000-0000-0000-0000-000000000000}"/>
          </ac:spMkLst>
        </pc:spChg>
      </pc:sldChg>
      <pc:sldChg chg="modSp">
        <pc:chgData name="Alejandro Cerezo" userId="5ea20e796f35876f" providerId="LiveId" clId="{09DF86C5-4552-42C3-865A-5FAAD4D48C25}" dt="2018-11-02T14:05:02.391" v="61" actId="1076"/>
        <pc:sldMkLst>
          <pc:docMk/>
          <pc:sldMk cId="0" sldId="346"/>
        </pc:sldMkLst>
        <pc:picChg chg="mod">
          <ac:chgData name="Alejandro Cerezo" userId="5ea20e796f35876f" providerId="LiveId" clId="{09DF86C5-4552-42C3-865A-5FAAD4D48C25}" dt="2018-11-02T14:05:02.391" v="61" actId="1076"/>
          <ac:picMkLst>
            <pc:docMk/>
            <pc:sldMk cId="0" sldId="346"/>
            <ac:picMk id="687" creationId="{00000000-0000-0000-0000-000000000000}"/>
          </ac:picMkLst>
        </pc:picChg>
      </pc:sldChg>
      <pc:sldChg chg="modSp">
        <pc:chgData name="Alejandro Cerezo" userId="5ea20e796f35876f" providerId="LiveId" clId="{09DF86C5-4552-42C3-865A-5FAAD4D48C25}" dt="2018-11-02T14:05:57.400" v="66" actId="1076"/>
        <pc:sldMkLst>
          <pc:docMk/>
          <pc:sldMk cId="0" sldId="377"/>
        </pc:sldMkLst>
        <pc:spChg chg="mod">
          <ac:chgData name="Alejandro Cerezo" userId="5ea20e796f35876f" providerId="LiveId" clId="{09DF86C5-4552-42C3-865A-5FAAD4D48C25}" dt="2018-11-02T14:05:57.400" v="66" actId="1076"/>
          <ac:spMkLst>
            <pc:docMk/>
            <pc:sldMk cId="0" sldId="377"/>
            <ac:spMk id="911" creationId="{00000000-0000-0000-0000-000000000000}"/>
          </ac:spMkLst>
        </pc:spChg>
      </pc:sldChg>
      <pc:sldMasterChg chg="addSp modSp modSldLayout">
        <pc:chgData name="Alejandro Cerezo" userId="5ea20e796f35876f" providerId="LiveId" clId="{09DF86C5-4552-42C3-865A-5FAAD4D48C25}" dt="2018-11-02T14:02:01.409" v="52" actId="14100"/>
        <pc:sldMasterMkLst>
          <pc:docMk/>
          <pc:sldMasterMk cId="0" sldId="2147483655"/>
        </pc:sldMasterMkLst>
        <pc:spChg chg="mod">
          <ac:chgData name="Alejandro Cerezo" userId="5ea20e796f35876f" providerId="LiveId" clId="{09DF86C5-4552-42C3-865A-5FAAD4D48C25}" dt="2018-11-02T13:58:08.433" v="14" actId="14100"/>
          <ac:spMkLst>
            <pc:docMk/>
            <pc:sldMasterMk cId="0" sldId="2147483655"/>
            <ac:spMk id="7" creationId="{00000000-0000-0000-0000-000000000000}"/>
          </ac:spMkLst>
        </pc:spChg>
        <pc:picChg chg="add mod">
          <ac:chgData name="Alejandro Cerezo" userId="5ea20e796f35876f" providerId="LiveId" clId="{09DF86C5-4552-42C3-865A-5FAAD4D48C25}" dt="2018-11-02T13:58:14.427" v="15" actId="1076"/>
          <ac:picMkLst>
            <pc:docMk/>
            <pc:sldMasterMk cId="0" sldId="2147483655"/>
            <ac:picMk id="3" creationId="{DEA48DBD-741E-4354-B826-B75785E819A3}"/>
          </ac:picMkLst>
        </pc:picChg>
        <pc:picChg chg="add mod">
          <ac:chgData name="Alejandro Cerezo" userId="5ea20e796f35876f" providerId="LiveId" clId="{09DF86C5-4552-42C3-865A-5FAAD4D48C25}" dt="2018-11-02T13:58:17.033" v="16" actId="1076"/>
          <ac:picMkLst>
            <pc:docMk/>
            <pc:sldMasterMk cId="0" sldId="2147483655"/>
            <ac:picMk id="5" creationId="{68FD4AD3-BC77-441D-BCBC-AD451468AC2C}"/>
          </ac:picMkLst>
        </pc:picChg>
        <pc:sldLayoutChg chg="addSp delSp modSp">
          <pc:chgData name="Alejandro Cerezo" userId="5ea20e796f35876f" providerId="LiveId" clId="{09DF86C5-4552-42C3-865A-5FAAD4D48C25}" dt="2018-11-02T14:01:27.184" v="49" actId="14100"/>
          <pc:sldLayoutMkLst>
            <pc:docMk/>
            <pc:sldMasterMk cId="0" sldId="2147483655"/>
            <pc:sldLayoutMk cId="0" sldId="2147483648"/>
          </pc:sldLayoutMkLst>
          <pc:spChg chg="mod">
            <ac:chgData name="Alejandro Cerezo" userId="5ea20e796f35876f" providerId="LiveId" clId="{09DF86C5-4552-42C3-865A-5FAAD4D48C25}" dt="2018-11-02T14:01:27.184" v="49" actId="14100"/>
            <ac:spMkLst>
              <pc:docMk/>
              <pc:sldMasterMk cId="0" sldId="2147483655"/>
              <pc:sldLayoutMk cId="0" sldId="2147483648"/>
              <ac:spMk id="16" creationId="{00000000-0000-0000-0000-000000000000}"/>
            </ac:spMkLst>
          </pc:spChg>
          <pc:spChg chg="mod">
            <ac:chgData name="Alejandro Cerezo" userId="5ea20e796f35876f" providerId="LiveId" clId="{09DF86C5-4552-42C3-865A-5FAAD4D48C25}" dt="2018-11-02T14:01:11.956" v="46" actId="1076"/>
            <ac:spMkLst>
              <pc:docMk/>
              <pc:sldMasterMk cId="0" sldId="2147483655"/>
              <pc:sldLayoutMk cId="0" sldId="2147483648"/>
              <ac:spMk id="20" creationId="{00000000-0000-0000-0000-000000000000}"/>
            </ac:spMkLst>
          </pc:spChg>
          <pc:picChg chg="add del mod">
            <ac:chgData name="Alejandro Cerezo" userId="5ea20e796f35876f" providerId="LiveId" clId="{09DF86C5-4552-42C3-865A-5FAAD4D48C25}" dt="2018-11-02T13:57:05.741" v="1" actId="478"/>
            <ac:picMkLst>
              <pc:docMk/>
              <pc:sldMasterMk cId="0" sldId="2147483655"/>
              <pc:sldLayoutMk cId="0" sldId="2147483648"/>
              <ac:picMk id="3" creationId="{1B6251E0-0E5C-4145-838B-F228DDE46AEE}"/>
            </ac:picMkLst>
          </pc:picChg>
          <pc:picChg chg="add">
            <ac:chgData name="Alejandro Cerezo" userId="5ea20e796f35876f" providerId="LiveId" clId="{09DF86C5-4552-42C3-865A-5FAAD4D48C25}" dt="2018-11-02T14:01:08.391" v="45"/>
            <ac:picMkLst>
              <pc:docMk/>
              <pc:sldMasterMk cId="0" sldId="2147483655"/>
              <pc:sldLayoutMk cId="0" sldId="2147483648"/>
              <ac:picMk id="10" creationId="{28091340-0B22-412D-9980-CC373648D5BA}"/>
            </ac:picMkLst>
          </pc:picChg>
          <pc:picChg chg="add">
            <ac:chgData name="Alejandro Cerezo" userId="5ea20e796f35876f" providerId="LiveId" clId="{09DF86C5-4552-42C3-865A-5FAAD4D48C25}" dt="2018-11-02T14:01:08.391" v="45"/>
            <ac:picMkLst>
              <pc:docMk/>
              <pc:sldMasterMk cId="0" sldId="2147483655"/>
              <pc:sldLayoutMk cId="0" sldId="2147483648"/>
              <ac:picMk id="11" creationId="{3C3A38C5-C6A0-4899-934F-1DCF2305F9B7}"/>
            </ac:picMkLst>
          </pc:picChg>
        </pc:sldLayoutChg>
        <pc:sldLayoutChg chg="addSp modSp">
          <pc:chgData name="Alejandro Cerezo" userId="5ea20e796f35876f" providerId="LiveId" clId="{09DF86C5-4552-42C3-865A-5FAAD4D48C25}" dt="2018-11-02T14:01:33.893" v="50" actId="14100"/>
          <pc:sldLayoutMkLst>
            <pc:docMk/>
            <pc:sldMasterMk cId="0" sldId="2147483655"/>
            <pc:sldLayoutMk cId="0" sldId="2147483650"/>
          </pc:sldLayoutMkLst>
          <pc:spChg chg="mod">
            <ac:chgData name="Alejandro Cerezo" userId="5ea20e796f35876f" providerId="LiveId" clId="{09DF86C5-4552-42C3-865A-5FAAD4D48C25}" dt="2018-11-02T14:01:33.893" v="50" actId="14100"/>
            <ac:spMkLst>
              <pc:docMk/>
              <pc:sldMasterMk cId="0" sldId="2147483655"/>
              <pc:sldLayoutMk cId="0" sldId="2147483650"/>
              <ac:spMk id="29" creationId="{00000000-0000-0000-0000-000000000000}"/>
            </ac:spMkLst>
          </pc:spChg>
          <pc:picChg chg="add">
            <ac:chgData name="Alejandro Cerezo" userId="5ea20e796f35876f" providerId="LiveId" clId="{09DF86C5-4552-42C3-865A-5FAAD4D48C25}" dt="2018-11-02T14:00:08.534" v="43"/>
            <ac:picMkLst>
              <pc:docMk/>
              <pc:sldMasterMk cId="0" sldId="2147483655"/>
              <pc:sldLayoutMk cId="0" sldId="2147483650"/>
              <ac:picMk id="6" creationId="{81256107-F148-46BE-B9F7-6CCD4066660B}"/>
            </ac:picMkLst>
          </pc:picChg>
          <pc:picChg chg="add">
            <ac:chgData name="Alejandro Cerezo" userId="5ea20e796f35876f" providerId="LiveId" clId="{09DF86C5-4552-42C3-865A-5FAAD4D48C25}" dt="2018-11-02T14:00:08.534" v="43"/>
            <ac:picMkLst>
              <pc:docMk/>
              <pc:sldMasterMk cId="0" sldId="2147483655"/>
              <pc:sldLayoutMk cId="0" sldId="2147483650"/>
              <ac:picMk id="7" creationId="{ED40A485-8ECA-4EBA-90F8-7C9D06B4AB0C}"/>
            </ac:picMkLst>
          </pc:picChg>
        </pc:sldLayoutChg>
        <pc:sldLayoutChg chg="addSp modSp">
          <pc:chgData name="Alejandro Cerezo" userId="5ea20e796f35876f" providerId="LiveId" clId="{09DF86C5-4552-42C3-865A-5FAAD4D48C25}" dt="2018-11-02T13:58:53.372" v="18" actId="14100"/>
          <pc:sldLayoutMkLst>
            <pc:docMk/>
            <pc:sldMasterMk cId="0" sldId="2147483655"/>
            <pc:sldLayoutMk cId="0" sldId="2147483651"/>
          </pc:sldLayoutMkLst>
          <pc:spChg chg="mod">
            <ac:chgData name="Alejandro Cerezo" userId="5ea20e796f35876f" providerId="LiveId" clId="{09DF86C5-4552-42C3-865A-5FAAD4D48C25}" dt="2018-11-02T13:58:53.372" v="18" actId="14100"/>
            <ac:spMkLst>
              <pc:docMk/>
              <pc:sldMasterMk cId="0" sldId="2147483655"/>
              <pc:sldLayoutMk cId="0" sldId="2147483651"/>
              <ac:spMk id="36" creationId="{00000000-0000-0000-0000-000000000000}"/>
            </ac:spMkLst>
          </pc:spChg>
          <pc:picChg chg="add">
            <ac:chgData name="Alejandro Cerezo" userId="5ea20e796f35876f" providerId="LiveId" clId="{09DF86C5-4552-42C3-865A-5FAAD4D48C25}" dt="2018-11-02T13:58:50.378" v="17"/>
            <ac:picMkLst>
              <pc:docMk/>
              <pc:sldMasterMk cId="0" sldId="2147483655"/>
              <pc:sldLayoutMk cId="0" sldId="2147483651"/>
              <ac:picMk id="7" creationId="{7165CB58-74AB-461C-93FC-392FCDC8DE5B}"/>
            </ac:picMkLst>
          </pc:picChg>
          <pc:picChg chg="add">
            <ac:chgData name="Alejandro Cerezo" userId="5ea20e796f35876f" providerId="LiveId" clId="{09DF86C5-4552-42C3-865A-5FAAD4D48C25}" dt="2018-11-02T13:58:50.378" v="17"/>
            <ac:picMkLst>
              <pc:docMk/>
              <pc:sldMasterMk cId="0" sldId="2147483655"/>
              <pc:sldLayoutMk cId="0" sldId="2147483651"/>
              <ac:picMk id="8" creationId="{E4B23C33-1A7E-47E1-82A7-E82953589FBF}"/>
            </ac:picMkLst>
          </pc:picChg>
        </pc:sldLayoutChg>
        <pc:sldLayoutChg chg="addSp modSp">
          <pc:chgData name="Alejandro Cerezo" userId="5ea20e796f35876f" providerId="LiveId" clId="{09DF86C5-4552-42C3-865A-5FAAD4D48C25}" dt="2018-11-02T14:02:01.409" v="52" actId="14100"/>
          <pc:sldLayoutMkLst>
            <pc:docMk/>
            <pc:sldMasterMk cId="0" sldId="2147483655"/>
            <pc:sldLayoutMk cId="0" sldId="2147483652"/>
          </pc:sldLayoutMkLst>
          <pc:spChg chg="mod">
            <ac:chgData name="Alejandro Cerezo" userId="5ea20e796f35876f" providerId="LiveId" clId="{09DF86C5-4552-42C3-865A-5FAAD4D48C25}" dt="2018-11-02T14:02:01.409" v="52" actId="14100"/>
            <ac:spMkLst>
              <pc:docMk/>
              <pc:sldMasterMk cId="0" sldId="2147483655"/>
              <pc:sldLayoutMk cId="0" sldId="2147483652"/>
              <ac:spMk id="45" creationId="{00000000-0000-0000-0000-000000000000}"/>
            </ac:spMkLst>
          </pc:spChg>
          <pc:picChg chg="add">
            <ac:chgData name="Alejandro Cerezo" userId="5ea20e796f35876f" providerId="LiveId" clId="{09DF86C5-4552-42C3-865A-5FAAD4D48C25}" dt="2018-11-02T14:01:56.866" v="51"/>
            <ac:picMkLst>
              <pc:docMk/>
              <pc:sldMasterMk cId="0" sldId="2147483655"/>
              <pc:sldLayoutMk cId="0" sldId="2147483652"/>
              <ac:picMk id="9" creationId="{32E7AAA6-43D6-4B3E-9F45-19AB507D5E63}"/>
            </ac:picMkLst>
          </pc:picChg>
          <pc:picChg chg="add">
            <ac:chgData name="Alejandro Cerezo" userId="5ea20e796f35876f" providerId="LiveId" clId="{09DF86C5-4552-42C3-865A-5FAAD4D48C25}" dt="2018-11-02T14:01:56.866" v="51"/>
            <ac:picMkLst>
              <pc:docMk/>
              <pc:sldMasterMk cId="0" sldId="2147483655"/>
              <pc:sldLayoutMk cId="0" sldId="2147483652"/>
              <ac:picMk id="10" creationId="{8A69D14B-CE6C-4F20-ACAD-0F6439495676}"/>
            </ac:picMkLst>
          </pc:picChg>
        </pc:sldLayoutChg>
        <pc:sldLayoutChg chg="addSp modSp">
          <pc:chgData name="Alejandro Cerezo" userId="5ea20e796f35876f" providerId="LiveId" clId="{09DF86C5-4552-42C3-865A-5FAAD4D48C25}" dt="2018-11-02T13:59:22.089" v="42" actId="14100"/>
          <pc:sldLayoutMkLst>
            <pc:docMk/>
            <pc:sldMasterMk cId="0" sldId="2147483655"/>
            <pc:sldLayoutMk cId="0" sldId="2147483653"/>
          </pc:sldLayoutMkLst>
          <pc:spChg chg="mod">
            <ac:chgData name="Alejandro Cerezo" userId="5ea20e796f35876f" providerId="LiveId" clId="{09DF86C5-4552-42C3-865A-5FAAD4D48C25}" dt="2018-11-02T13:59:22.089" v="42" actId="14100"/>
            <ac:spMkLst>
              <pc:docMk/>
              <pc:sldMasterMk cId="0" sldId="2147483655"/>
              <pc:sldLayoutMk cId="0" sldId="2147483653"/>
              <ac:spMk id="54" creationId="{00000000-0000-0000-0000-000000000000}"/>
            </ac:spMkLst>
          </pc:spChg>
          <pc:spChg chg="mod">
            <ac:chgData name="Alejandro Cerezo" userId="5ea20e796f35876f" providerId="LiveId" clId="{09DF86C5-4552-42C3-865A-5FAAD4D48C25}" dt="2018-11-02T13:59:04.324" v="20" actId="14100"/>
            <ac:spMkLst>
              <pc:docMk/>
              <pc:sldMasterMk cId="0" sldId="2147483655"/>
              <pc:sldLayoutMk cId="0" sldId="2147483653"/>
              <ac:spMk id="55" creationId="{00000000-0000-0000-0000-000000000000}"/>
            </ac:spMkLst>
          </pc:spChg>
          <pc:picChg chg="add">
            <ac:chgData name="Alejandro Cerezo" userId="5ea20e796f35876f" providerId="LiveId" clId="{09DF86C5-4552-42C3-865A-5FAAD4D48C25}" dt="2018-11-02T13:59:00.989" v="19"/>
            <ac:picMkLst>
              <pc:docMk/>
              <pc:sldMasterMk cId="0" sldId="2147483655"/>
              <pc:sldLayoutMk cId="0" sldId="2147483653"/>
              <ac:picMk id="7" creationId="{6F47146C-D0A3-470B-8746-CFD595A3493D}"/>
            </ac:picMkLst>
          </pc:picChg>
          <pc:picChg chg="add">
            <ac:chgData name="Alejandro Cerezo" userId="5ea20e796f35876f" providerId="LiveId" clId="{09DF86C5-4552-42C3-865A-5FAAD4D48C25}" dt="2018-11-02T13:59:00.989" v="19"/>
            <ac:picMkLst>
              <pc:docMk/>
              <pc:sldMasterMk cId="0" sldId="2147483655"/>
              <pc:sldLayoutMk cId="0" sldId="2147483653"/>
              <ac:picMk id="8" creationId="{64432C8D-923B-4701-87FA-F4228125D88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9f87d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09f87d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9f87d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9f87d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f87df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09f87df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225a197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225a197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97360e8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97360e8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9f87df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9f87df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9f87df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9f87df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f87df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09f87df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9f87df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9f87df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225a197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225a197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f87df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f87df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b6bbe6e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2b6bbe6e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25a197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25a197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25a19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25a19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9f87df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09f87df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9f87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9f87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09f87df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09f87df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09f87df6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09f87df6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9f87d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9f87d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9f87d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9f87d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09f87df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09f87df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pertur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575" y="4484535"/>
            <a:ext cx="9194100" cy="66612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164431" y="800100"/>
            <a:ext cx="6980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164431" y="2379987"/>
            <a:ext cx="7307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4585097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091340-0B22-412D-9980-CC373648D5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3A38C5-C6A0-4899-934F-1DCF2305F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andar Vacía">
  <p:cSld name="Estandar Vací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28575" y="4484535"/>
            <a:ext cx="9194100" cy="66612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256107-F148-46BE-B9F7-6CCD40666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40A485-8ECA-4EBA-90F8-7C9D06B4AB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28575" y="4460682"/>
            <a:ext cx="9194100" cy="6899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65CB58-74AB-461C-93FC-392FCDC8DE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B23C33-1A7E-47E1-82A7-E82953589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469" y="228600"/>
            <a:ext cx="235800" cy="2358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28575" y="4508390"/>
            <a:ext cx="9194100" cy="64227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E7AAA6-43D6-4B3E-9F45-19AB507D5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69D14B-CE6C-4F20-ACAD-0F64394956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cias">
  <p:cSld name="Gracia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71" y="1803797"/>
            <a:ext cx="9129600" cy="76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5400"/>
              <a:buFont typeface="Helvetica Neue Light"/>
              <a:buNone/>
            </a:pPr>
            <a:r>
              <a:rPr lang="es" sz="5400" b="0" i="0" u="none" strike="noStrike" cap="none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</a:t>
            </a:r>
            <a:r>
              <a:rPr lang="es-ES" sz="5400" b="0" i="0" u="none" strike="noStrike" cap="none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endParaRPr sz="800" dirty="0"/>
          </a:p>
        </p:txBody>
      </p:sp>
      <p:sp>
        <p:nvSpPr>
          <p:cNvPr id="55" name="Google Shape;55;p7"/>
          <p:cNvSpPr/>
          <p:nvPr/>
        </p:nvSpPr>
        <p:spPr>
          <a:xfrm>
            <a:off x="-28575" y="4464886"/>
            <a:ext cx="9194100" cy="68577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47146C-D0A3-470B-8746-CFD595A34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432C8D-923B-4701-87FA-F4228125D8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51425" tIns="51425" rIns="51425" bIns="5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8575" tIns="28575" rIns="28575" bIns="2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35831" y="2171700"/>
            <a:ext cx="328500" cy="3285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8575" y="4500642"/>
            <a:ext cx="9194100" cy="65002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A48DBD-741E-4354-B826-B75785E819A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3581" y="4565576"/>
            <a:ext cx="1392232" cy="4974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FD4AD3-BC77-441D-BCBC-AD451468AC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384998" y="4572738"/>
            <a:ext cx="1401852" cy="52029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w3.or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www.w3school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.org/TR/html5/https:/www.w3.org/TR/html5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ce65@hotmail.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wwweet.com/presentaciones/viajartiemp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w3.org/WAI/standards-guidelines/aria/" TargetMode="External"/><Relationship Id="rId4" Type="http://schemas.openxmlformats.org/officeDocument/2006/relationships/hyperlink" Target="https://schema.org/docs/g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niuse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rockdigital.github.io/startbootstrap-clean-blo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tbootstrap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32000" y="624500"/>
            <a:ext cx="7505700" cy="3597300"/>
          </a:xfrm>
          <a:prstGeom prst="rect">
            <a:avLst/>
          </a:prstGeom>
          <a:solidFill>
            <a:srgbClr val="F39C12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>
                <a:solidFill>
                  <a:srgbClr val="D35400"/>
                </a:solidFill>
              </a:rPr>
              <a:t>Fundamentos de</a:t>
            </a:r>
            <a:br>
              <a:rPr lang="es" sz="6000" b="1" dirty="0">
                <a:solidFill>
                  <a:srgbClr val="D35400"/>
                </a:solidFill>
              </a:rPr>
            </a:br>
            <a:r>
              <a:rPr lang="es" sz="6000" b="1" dirty="0">
                <a:solidFill>
                  <a:srgbClr val="D35400"/>
                </a:solidFill>
              </a:rPr>
              <a:t>HTML </a:t>
            </a:r>
            <a:r>
              <a:rPr lang="es-ES" sz="6000" b="1" dirty="0">
                <a:solidFill>
                  <a:srgbClr val="D35400"/>
                </a:solidFill>
              </a:rPr>
              <a:t>y</a:t>
            </a:r>
            <a:r>
              <a:rPr lang="es" sz="6000" b="1" dirty="0">
                <a:solidFill>
                  <a:srgbClr val="D35400"/>
                </a:solidFill>
              </a:rPr>
              <a:t> CSS</a:t>
            </a:r>
            <a:endParaRPr sz="6000" b="1" dirty="0">
              <a:solidFill>
                <a:srgbClr val="D354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 información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1128425" y="1095825"/>
            <a:ext cx="52551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0" y="2266775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0" y="3242063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95891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Dinámico</a:t>
            </a:r>
            <a:endParaRPr/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199200" cy="1279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Transiciones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Transformaciones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79" y="1409306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1980175" y="2355250"/>
            <a:ext cx="29229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incorpora la posibilidad de efectos animados que hasta el momento sólo eran posibles con Flash o JavaScript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28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316125" y="20498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a.smooth {…</a:t>
            </a:r>
            <a:br>
              <a:rPr lang="es"/>
            </a:br>
            <a:r>
              <a:rPr lang="es"/>
              <a:t>	transition----}</a:t>
            </a:r>
            <a:br>
              <a:rPr lang="es"/>
            </a:br>
            <a:r>
              <a:rPr lang="es"/>
              <a:t>a.smooth:hover, a.smooth:focus { </a:t>
            </a:r>
            <a:br>
              <a:rPr lang="es"/>
            </a:br>
            <a:r>
              <a:rPr lang="es"/>
              <a:t>	background-color: red; </a:t>
            </a:r>
            <a:br>
              <a:rPr lang="es"/>
            </a:br>
            <a:r>
              <a:rPr lang="es"/>
              <a:t>} </a:t>
            </a:r>
            <a:br>
              <a:rPr lang="es"/>
            </a:br>
            <a:endParaRPr/>
          </a:p>
        </p:txBody>
      </p:sp>
      <p:sp>
        <p:nvSpPr>
          <p:cNvPr id="768" name="Google Shape;768;p111"/>
          <p:cNvSpPr txBox="1"/>
          <p:nvPr/>
        </p:nvSpPr>
        <p:spPr>
          <a:xfrm>
            <a:off x="813575" y="2049800"/>
            <a:ext cx="30000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transición suele aparecer ligado a una pseudoclase como :hover, :focus, or :active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Transition: propiedades</a:t>
            </a:r>
            <a:endParaRPr/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78653" y="730675"/>
            <a:ext cx="45507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transition-property: all;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transition-duration: 1s;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transition-timing-function: linear;</a:t>
            </a:r>
            <a:br>
              <a:rPr lang="es"/>
            </a:br>
            <a:r>
              <a:rPr lang="es"/>
              <a:t>transition-delay: 1s;</a:t>
            </a: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1112925" y="3058500"/>
            <a:ext cx="23484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http://cubic-bezier.com</a:t>
            </a:r>
            <a:endParaRPr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25" y="1859183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82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 -&gt; puede operar cuatro transformaciones básicas en un elemento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escalar: scaleX(x) , scaleY(y), scale(x,y)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rotar rotate(grados: deg)</a:t>
            </a:r>
            <a:br>
              <a:rPr lang="es"/>
            </a:br>
            <a:r>
              <a:rPr lang="es"/>
              <a:t>El centro de rotación se puede modificar con transform-origin:</a:t>
            </a:r>
            <a:br>
              <a:rPr lang="es"/>
            </a:br>
            <a:r>
              <a:rPr lang="es"/>
              <a:t>percentage | length | left| center| right| top| bottom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inclinar skewX(deg) skewY(deg) skew(deg, [deg])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trasladar o mover translateX(x), translateY(y), translate(x,y)</a:t>
            </a:r>
            <a:br>
              <a:rPr lang="es"/>
            </a:br>
            <a:endParaRPr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3610025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aplicar a la vez diversas transformaciones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combinar con transiciones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keyframes</a:t>
            </a:r>
            <a:endParaRPr/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750900" cy="107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@keyframes: Definimos la serie de etapas que constituyen la secuencia de animación</a:t>
            </a:r>
            <a:br>
              <a:rPr lang="es"/>
            </a:b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1316250" y="2203600"/>
            <a:ext cx="35928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 colors {</a:t>
            </a:r>
            <a:br>
              <a:rPr lang="es"/>
            </a:br>
            <a:r>
              <a:rPr lang="es"/>
              <a:t>	0% { background-color: red; }</a:t>
            </a:r>
            <a:br>
              <a:rPr lang="es"/>
            </a:br>
            <a:r>
              <a:rPr lang="es"/>
              <a:t>	20% { background-color: orange; }</a:t>
            </a:r>
            <a:br>
              <a:rPr lang="es"/>
            </a:br>
            <a:r>
              <a:rPr lang="es"/>
              <a:t>	40% { background-color: yellow; }</a:t>
            </a:r>
            <a:br>
              <a:rPr lang="es"/>
            </a:br>
            <a:r>
              <a:rPr lang="es"/>
              <a:t>	60% { background-color: green; }</a:t>
            </a:r>
            <a:br>
              <a:rPr lang="es"/>
            </a:br>
            <a:r>
              <a:rPr lang="es"/>
              <a:t>	80% { background-color: blue; }</a:t>
            </a:r>
            <a:br>
              <a:rPr lang="es"/>
            </a:br>
            <a:r>
              <a:rPr lang="es"/>
              <a:t>	100% { background-color: purple; }</a:t>
            </a:r>
            <a:br>
              <a:rPr lang="es"/>
            </a:br>
            <a:r>
              <a:rPr lang="es"/>
              <a:t>}</a:t>
            </a:r>
            <a:br>
              <a:rPr lang="es"/>
            </a:br>
            <a:endParaRPr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00" y="494752"/>
            <a:ext cx="2087650" cy="39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animation</a:t>
            </a:r>
            <a:endParaRPr/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78650" y="1020250"/>
            <a:ext cx="7836600" cy="29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animation-name nombre de la secuencia de animación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animation-duration tiempo en segundos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animation-timing-function forma de aceleración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animation-iteration-count número de veces que se repite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animation-direction posible dirección adelante y/o atrás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animation-play-state estado reproduciéndose o en pausa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animation-delay tiempo hasta que se inicia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animation-fill-mode que sucede cuando termina (límites en los que puede ser aplicada)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HTML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 Avanzado. Grid. RWD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Responsivo (RWD)</a:t>
            </a:r>
            <a:endParaRPr/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10175" y="961675"/>
            <a:ext cx="4536000" cy="1380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ventanas de ancho inconsistente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resoluciones de pantalla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preferencias de los usuarios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470699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099775" y="2737350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10175" y="1651675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/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801236"/>
            <a:ext cx="6512100" cy="108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CSS2 -&gt; media types: screen, print, voice…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CSS3 -&gt; media queries: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type + query del tamaño del dispositivo</a:t>
            </a:r>
            <a:endParaRPr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2033825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2780425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3323425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1028475" y="2182125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835" name="Google Shape;835;p120"/>
          <p:cNvSpPr txBox="1"/>
          <p:nvPr/>
        </p:nvSpPr>
        <p:spPr>
          <a:xfrm>
            <a:off x="1028475" y="3331163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836" name="Google Shape;836;p120"/>
          <p:cNvSpPr/>
          <p:nvPr/>
        </p:nvSpPr>
        <p:spPr>
          <a:xfrm>
            <a:off x="1756675" y="2906513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2059613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Tamaños de pantalla</a:t>
            </a:r>
            <a:endParaRPr/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259080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5" y="65015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</a:t>
            </a:r>
            <a:endParaRPr/>
          </a:p>
        </p:txBody>
      </p:sp>
      <p:graphicFrame>
        <p:nvGraphicFramePr>
          <p:cNvPr id="850" name="Google Shape;850;p122"/>
          <p:cNvGraphicFramePr/>
          <p:nvPr/>
        </p:nvGraphicFramePr>
        <p:xfrm>
          <a:off x="1906838" y="849750"/>
          <a:ext cx="5180200" cy="3309384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25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Defatut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51" name="Google Shape;851;p122"/>
          <p:cNvSpPr txBox="1"/>
          <p:nvPr/>
        </p:nvSpPr>
        <p:spPr>
          <a:xfrm>
            <a:off x="322400" y="2141250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bottom-up o mobile first</a:t>
            </a:r>
            <a:br>
              <a:rPr lang="es"/>
            </a:br>
            <a:endParaRPr/>
          </a:p>
        </p:txBody>
      </p:sp>
      <p:sp>
        <p:nvSpPr>
          <p:cNvPr id="852" name="Google Shape;852;p122"/>
          <p:cNvSpPr txBox="1"/>
          <p:nvPr/>
        </p:nvSpPr>
        <p:spPr>
          <a:xfrm>
            <a:off x="7411125" y="1965025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top-bottom</a:t>
            </a:r>
            <a:br>
              <a:rPr lang="es"/>
            </a:br>
            <a:endParaRPr/>
          </a:p>
        </p:txBody>
      </p:sp>
      <p:cxnSp>
        <p:nvCxnSpPr>
          <p:cNvPr id="853" name="Google Shape;853;p122"/>
          <p:cNvCxnSpPr/>
          <p:nvPr/>
        </p:nvCxnSpPr>
        <p:spPr>
          <a:xfrm rot="10800000">
            <a:off x="1670550" y="905625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7326925" y="890950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757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name="viewport"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86500" y="2458900"/>
            <a:ext cx="16560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zoom</a:t>
            </a:r>
            <a:br>
              <a:rPr lang="es"/>
            </a:br>
            <a:r>
              <a:rPr lang="es"/>
              <a:t>min-zoom</a:t>
            </a:r>
            <a:br>
              <a:rPr lang="es"/>
            </a:br>
            <a:r>
              <a:rPr lang="es"/>
              <a:t>max-zoom</a:t>
            </a:r>
            <a:br>
              <a:rPr lang="es"/>
            </a:br>
            <a:r>
              <a:rPr lang="es"/>
              <a:t>user-zoom</a:t>
            </a:r>
            <a:br>
              <a:rPr lang="es"/>
            </a:br>
            <a:r>
              <a:rPr lang="es"/>
              <a:t>orientation</a:t>
            </a:r>
            <a:br>
              <a:rPr lang="es"/>
            </a:br>
            <a:r>
              <a:rPr lang="es"/>
              <a:t>initial-scale</a:t>
            </a:r>
            <a:br>
              <a:rPr lang="es"/>
            </a:br>
            <a:r>
              <a:rPr lang="es"/>
              <a:t>maximum-scale</a:t>
            </a:r>
            <a:br>
              <a:rPr lang="es"/>
            </a:br>
            <a:endParaRPr/>
          </a:p>
        </p:txBody>
      </p:sp>
      <p:cxnSp>
        <p:nvCxnSpPr>
          <p:cNvPr id="862" name="Google Shape;862;p123"/>
          <p:cNvCxnSpPr/>
          <p:nvPr/>
        </p:nvCxnSpPr>
        <p:spPr>
          <a:xfrm>
            <a:off x="5216775" y="2605450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navegación</a:t>
            </a:r>
            <a:endParaRPr/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461027" y="1015175"/>
            <a:ext cx="4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Top Nav or “Do Nothing” Approach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Anchor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Select Menu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Toggle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Left Nav Flyout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Only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592925" y="1015175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sz="1800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304225" y="3660525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sz="1800"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162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Imágenes fluidas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contenedor (figure, div) -&gt; width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-&gt; width 100% / max-width 100%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Distintas imágenes en distintos dispositivos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srcset /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picture source</a:t>
            </a:r>
            <a:endParaRPr/>
          </a:p>
        </p:txBody>
      </p:sp>
      <p:sp>
        <p:nvSpPr>
          <p:cNvPr id="877" name="Google Shape;877;p125"/>
          <p:cNvSpPr txBox="1"/>
          <p:nvPr/>
        </p:nvSpPr>
        <p:spPr>
          <a:xfrm>
            <a:off x="5502025" y="2796500"/>
            <a:ext cx="34923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&lt;img srcset="elva-fairy-320w.jpg 320w,</a:t>
            </a:r>
            <a:br>
              <a:rPr lang="es"/>
            </a:br>
            <a:r>
              <a:rPr lang="es"/>
              <a:t>             elva-fairy-480w.jpg 480w,</a:t>
            </a:r>
            <a:br>
              <a:rPr lang="es"/>
            </a:br>
            <a:r>
              <a:rPr lang="es"/>
              <a:t>             elva-fairy-800w.jpg 800w"</a:t>
            </a:r>
            <a:br>
              <a:rPr lang="es"/>
            </a:br>
            <a:r>
              <a:rPr lang="es"/>
              <a:t>     sizes="(max-width: 320px) 280px,</a:t>
            </a:r>
            <a:br>
              <a:rPr lang="es"/>
            </a:br>
            <a:r>
              <a:rPr lang="es"/>
              <a:t>            (max-width: 480px) 440px,</a:t>
            </a:r>
            <a:br>
              <a:rPr lang="es"/>
            </a:br>
            <a:r>
              <a:rPr lang="es"/>
              <a:t>            800px"</a:t>
            </a:r>
            <a:br>
              <a:rPr lang="es"/>
            </a:br>
            <a:r>
              <a:rPr lang="es"/>
              <a:t>     src="elva-fairy-800w.jpg" alt="..."&gt;</a:t>
            </a:r>
            <a:br>
              <a:rPr lang="es"/>
            </a:br>
            <a:endParaRPr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2796500"/>
            <a:ext cx="44127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&lt;picture&gt;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&lt;source media="(min-width: 650px)" srcset="img_pink_flowers.jpg"&gt;</a:t>
            </a:r>
            <a:br>
              <a:rPr lang="es"/>
            </a:br>
            <a:r>
              <a:rPr lang="es"/>
              <a:t>  &lt;source media="(min-width: 465px)" srcset="img_white_flower.jpg"&gt;</a:t>
            </a:r>
            <a:br>
              <a:rPr lang="es"/>
            </a:br>
            <a:r>
              <a:rPr lang="es"/>
              <a:t>  &lt;img src="img_orange_flowers.jpg" alt="..."&gt;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&lt;/picture&gt;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“Responsive” Responsable</a:t>
            </a:r>
            <a:endParaRPr/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803100" cy="293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25" y="1096125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desarrollo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592925" y="785820"/>
            <a:ext cx="7836600" cy="1522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Standard Generalized Markup Language - SGML </a:t>
            </a:r>
            <a:br>
              <a:rPr lang="es"/>
            </a:br>
            <a:r>
              <a:rPr lang="es"/>
              <a:t>(Lenguaje de Marcado Estándar Generalizado).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1990 (octubre): Tim Berners-Lee en el CERN</a:t>
            </a:r>
            <a:br>
              <a:rPr lang="es"/>
            </a:b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33000" y="2237850"/>
            <a:ext cx="45279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editor y navegador gráfico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servidor de documentos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protocolo de comunicaciones: HTTP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sistema de identificación: URL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lenguaje: HTML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Grid</a:t>
            </a:r>
            <a:endParaRPr/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785825"/>
            <a:ext cx="43893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rejilla en 2 DIMENSIONES</a:t>
            </a:r>
            <a:endParaRPr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08098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811900" y="1436050"/>
            <a:ext cx="44781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▸ Voy a poder colocar los items DONDE QUIERA...</a:t>
            </a:r>
            <a:br>
              <a:rPr lang="es"/>
            </a:br>
            <a:r>
              <a:rPr lang="es"/>
              <a:t>▸ ...PERO habrá ítems que SE COLOQUEN SOLOS (AUTO-PLACEMENT)</a:t>
            </a:r>
            <a:br>
              <a:rPr lang="es"/>
            </a:br>
            <a:r>
              <a:rPr lang="es"/>
              <a:t>▸ Puedo HACER LO MISMO DE MUCHAS FORMAS…</a:t>
            </a:r>
            <a:br>
              <a:rPr lang="es"/>
            </a:br>
            <a:r>
              <a:rPr lang="es"/>
              <a:t>▸ ...PERO NO TODAS HACEN LO MISMO.</a:t>
            </a:r>
            <a:br>
              <a:rPr lang="es"/>
            </a:br>
            <a:r>
              <a:rPr lang="es"/>
              <a:t>▸ Controlo las 2 dimensiones, NO ES FLEXBOX.</a:t>
            </a:r>
            <a:br>
              <a:rPr lang="es"/>
            </a:br>
            <a:r>
              <a:rPr lang="es"/>
              <a:t>▸ La colocación de los items es muy libre, NO ES UNA TABLA.</a:t>
            </a:r>
            <a:br>
              <a:rPr lang="es"/>
            </a:br>
            <a:r>
              <a:rPr lang="es"/>
              <a:t>▸ Tiene una EXTENSA SINTAXIS.</a:t>
            </a:r>
            <a:br>
              <a:rPr lang="es"/>
            </a:br>
            <a:r>
              <a:rPr lang="es"/>
              <a:t>▸ VA A CAMBIAR EL CSS PARA SIEMPRE.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</a:t>
            </a:r>
            <a:endParaRPr/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75" y="818563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Display Grid: Conceptos básicos</a:t>
            </a:r>
            <a:endParaRPr/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6644" y="1039056"/>
            <a:ext cx="4140300" cy="2975545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1800" dirty="0"/>
              <a:t>Se define en base a </a:t>
            </a: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 sz="1800" dirty="0"/>
              <a:t>(Grid Line) que el sistema numera automáticamente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1800" dirty="0"/>
              <a:t>2 líneas consecutivas (i.e. de igual dirección) definen un </a:t>
            </a: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 sz="1800" dirty="0"/>
              <a:t>(Grid Track): filas y columnas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1800" dirty="0"/>
              <a:t>el cruce de 2 tracks define una </a:t>
            </a: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 sz="1800" dirty="0"/>
              <a:t>(Grid Cell)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1800" dirty="0"/>
              <a:t>un conjunto de celdas adyacentes es un </a:t>
            </a: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 sz="1800" dirty="0"/>
              <a:t>(Grid Area)</a:t>
            </a:r>
            <a:endParaRPr sz="1800" dirty="0"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039056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Grid</a:t>
            </a:r>
            <a:endParaRPr/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539400" cy="2024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declaro</a:t>
            </a:r>
            <a:br>
              <a:rPr lang="es"/>
            </a:br>
            <a:r>
              <a:rPr lang="es"/>
              <a:t>DISPLAY: GRID o DISPLAY: INLINE-GRID</a:t>
            </a:r>
            <a:br>
              <a:rPr lang="es"/>
            </a:br>
            <a:r>
              <a:rPr lang="es"/>
              <a:t>los hijos directos de ese elemento pasan a ser GRID ITEMS.</a:t>
            </a:r>
            <a:endParaRPr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336745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538806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</a:t>
            </a:r>
            <a:endParaRPr/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290900" cy="155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2477300"/>
            <a:ext cx="36342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ancho ancho ancho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</a:t>
            </a:r>
            <a:r>
              <a:rPr lang="es">
                <a:solidFill>
                  <a:schemeClr val="dk1"/>
                </a:solidFill>
              </a:rPr>
              <a:t>alto alto alto alto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grid-column-gap: ancho;</a:t>
            </a:r>
            <a:br>
              <a:rPr lang="es"/>
            </a:br>
            <a:r>
              <a:rPr lang="es"/>
              <a:t>grid-row-gap: ancho;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grid-auto-rows: alto</a:t>
            </a:r>
            <a:endParaRPr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266465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endCxn id="928" idx="1"/>
          </p:cNvCxnSpPr>
          <p:nvPr/>
        </p:nvCxnSpPr>
        <p:spPr>
          <a:xfrm>
            <a:off x="4320875" y="2899550"/>
            <a:ext cx="1407000" cy="1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377567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endCxn id="930" idx="1"/>
          </p:cNvCxnSpPr>
          <p:nvPr/>
        </p:nvCxnSpPr>
        <p:spPr>
          <a:xfrm>
            <a:off x="1932275" y="3720175"/>
            <a:ext cx="14655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Tracks: mejor definición</a:t>
            </a:r>
            <a:endParaRPr/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083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repeat(num_tracks, ancho/anchos))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minmax(nínimo {fijo}, máximo {fr})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repeat(auto-fill / auto-fit, ancho/anchos)</a:t>
            </a:r>
            <a:br>
              <a:rPr lang="es"/>
            </a:br>
            <a:r>
              <a:rPr lang="es"/>
              <a:t>se define el tamaño de los track -&gt; el sistema calcula cuantos caben. Si se combina con un minmax, se consigue un layout totalmente responsive</a:t>
            </a:r>
            <a:endParaRPr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286932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60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enorme potencia de GRID LAYOUT en parte viene dada porque una vez generada la rejilla, se puede posicionar cualquier item en cualquier posición dentro de la rejilla</a:t>
            </a:r>
            <a:endParaRPr/>
          </a:p>
        </p:txBody>
      </p:sp>
      <p:sp>
        <p:nvSpPr>
          <p:cNvPr id="945" name="Google Shape;945;p134"/>
          <p:cNvSpPr txBox="1"/>
          <p:nvPr/>
        </p:nvSpPr>
        <p:spPr>
          <a:xfrm>
            <a:off x="5114200" y="2286750"/>
            <a:ext cx="28134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2400300"/>
            <a:ext cx="36780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las líneas de  inicio / final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cuántas líneas se extiende (span)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definiendo un área completa con grid-area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posible colocar 2 items en la misma posición (capas)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Líneas con nombres</a:t>
            </a:r>
            <a:endParaRPr/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124086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[start] minmax(200px, 20%) [main] 1fr [end];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 con nombres</a:t>
            </a:r>
            <a:endParaRPr/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592925" y="785822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592925" y="2838221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373337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296200" y="1328825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grid-template-areas: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"header  	header 	...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"sidebar 	main   	main"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544425" y="3444625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.header{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grid-area: header;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HTML5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375" y="986750"/>
            <a:ext cx="2676600" cy="2040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convergencia de los trabajos del Whatwg y el W3C, la versión definitiva de HTML5 se publicó en octubre de 2014</a:t>
            </a:r>
            <a:br>
              <a:rPr lang="es"/>
            </a:b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75" y="544062"/>
            <a:ext cx="4418250" cy="29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959275" y="3575163"/>
            <a:ext cx="504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 última versión oficial, en junio de 2018 es HTML 5.2, </a:t>
            </a:r>
            <a:br>
              <a:rPr lang="es" dirty="0"/>
            </a:br>
            <a:r>
              <a:rPr lang="es" dirty="0"/>
              <a:t>Recomendation desde Diciembre de 2017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solidFill>
                  <a:schemeClr val="hlink"/>
                </a:solidFill>
                <a:hlinkClick r:id="rId4"/>
              </a:rPr>
              <a:t>https://www.w3.org/TR/html5/https://www.w3.org/TR/html5/</a:t>
            </a:r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Gurus</a:t>
            </a:r>
            <a:endParaRPr/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72672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01200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09235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196672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07727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y atributos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114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dobles, que encierran contenido: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 class=”principal”&gt;....&lt;/p&gt;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sencillas, contienen toda su información en la etiqueta: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&lt;img src=”file.jpg”...&gt;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&lt;input type=”text”...&gt;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50600" y="2900225"/>
            <a:ext cx="5214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casos se pueden añadir atributos, que proporciona metadatos a la etiqueta.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579300" y="4168350"/>
            <a:ext cx="4185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40550" y="107150"/>
            <a:ext cx="2421600" cy="1005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universales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76325" y="3297150"/>
            <a:ext cx="15360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endParaRPr sz="800"/>
          </a:p>
        </p:txBody>
      </p:sp>
      <p:graphicFrame>
        <p:nvGraphicFramePr>
          <p:cNvPr id="169" name="Google Shape;169;p23"/>
          <p:cNvGraphicFramePr/>
          <p:nvPr>
            <p:extLst>
              <p:ext uri="{D42A27DB-BD31-4B8C-83A1-F6EECF244321}">
                <p14:modId xmlns:p14="http://schemas.microsoft.com/office/powerpoint/2010/main" val="786670599"/>
              </p:ext>
            </p:extLst>
          </p:nvPr>
        </p:nvGraphicFramePr>
        <p:xfrm>
          <a:off x="3985700" y="226676"/>
          <a:ext cx="4617750" cy="423742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12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translate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Elemento que se debe traducir en una página “localizado”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spellcheck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Activa o na la comprobación de ortografía y gramática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Dirección del texto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tabindex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Orden tabular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acceskey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chemeClr val="dk1"/>
                          </a:solidFill>
                        </a:rPr>
                        <a:t>Tecla rápida que activa/da el foco a un elemento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contenteditable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Carácter editable o 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contextmenu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Menú contextual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draggable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Posibilidad de arrastrar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dropzone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Acción por defecto al arrastrar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hidden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chemeClr val="dk1"/>
                          </a:solidFill>
                        </a:rPr>
                        <a:t>Incica el carácter no relevante de un elemento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0" name="Google Shape;170;p23"/>
          <p:cNvGraphicFramePr/>
          <p:nvPr/>
        </p:nvGraphicFramePr>
        <p:xfrm>
          <a:off x="540550" y="1390725"/>
          <a:ext cx="3145200" cy="237729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7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diversos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un elemento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style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Estilo CSS en línea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Información extra sobre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lang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Idioma asociado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Comentarios y convenios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78650" y="1236770"/>
            <a:ext cx="7836600" cy="1437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&lt;!--Esto es un comentario en HTML--&gt;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Convenios al escribir: minúsculas y comillas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887800" cy="180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doctype,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html,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head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body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569250" y="8708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339225" y="30080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" name="Google Shape;185;p25"/>
          <p:cNvCxnSpPr>
            <a:endCxn id="184" idx="0"/>
          </p:cNvCxnSpPr>
          <p:nvPr/>
        </p:nvCxnSpPr>
        <p:spPr>
          <a:xfrm rot="-5400000" flipH="1">
            <a:off x="4332125" y="2076800"/>
            <a:ext cx="1305600" cy="556800"/>
          </a:xfrm>
          <a:prstGeom prst="bentConnector3">
            <a:avLst>
              <a:gd name="adj1" fmla="val -10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5939725" y="22009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y semántica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bien formados: cumplen con todas las definiciones básicas de formato (sintaxis) -&gt; pueden ser analizados por cualquier analizador sintáctico (parser) del lenguaje.</a:t>
            </a:r>
            <a:br>
              <a:rPr lang="es"/>
            </a:br>
            <a:r>
              <a:rPr lang="es"/>
              <a:t>HTML es muy poco estricto respecto a la sintaxis.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válidos: respetan la semántica del lenguaje, utilizando sólo etiquetas permitidas en el DTD de referencia, del que es responsable el W3C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218650" y="3418350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Parseado sintáctico -&gt; el DOM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58" y="858931"/>
            <a:ext cx="3914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919">
            <a:off x="3216808" y="2790156"/>
            <a:ext cx="1428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71" y="1234646"/>
            <a:ext cx="2766187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52925" y="3706125"/>
            <a:ext cx="3561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 refleja el carácter de estructuras jerárquicas de los documentos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421325" y="2108975"/>
            <a:ext cx="3481800" cy="587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Alejandro Cerezo Lasne</a:t>
            </a:r>
            <a:endParaRPr sz="2400"/>
          </a:p>
        </p:txBody>
      </p:sp>
      <p:sp>
        <p:nvSpPr>
          <p:cNvPr id="75" name="Google Shape;75;p10"/>
          <p:cNvSpPr txBox="1"/>
          <p:nvPr/>
        </p:nvSpPr>
        <p:spPr>
          <a:xfrm>
            <a:off x="1695200" y="2778125"/>
            <a:ext cx="2392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alce65@hotmail.es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556012"/>
            <a:ext cx="2996625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Elementos del head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705650" y="1039475"/>
            <a:ext cx="49593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 de la página: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&lt;titIe&gt;Curso HTML5&lt;/titIe&gt;</a:t>
            </a:r>
            <a:br>
              <a:rPr lang="es"/>
            </a:br>
            <a:br>
              <a:rPr lang="es"/>
            </a:br>
            <a:r>
              <a:rPr lang="es"/>
              <a:t>Inclusiones de archivos externos 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link href="valor" rel=”tipo”&gt;</a:t>
            </a:r>
            <a:br>
              <a:rPr lang="es"/>
            </a:br>
            <a:br>
              <a:rPr lang="es"/>
            </a:br>
            <a:r>
              <a:rPr lang="es"/>
              <a:t>Estilos y script embebidos en el documento</a:t>
            </a:r>
            <a:br>
              <a:rPr lang="es"/>
            </a:br>
            <a:r>
              <a:rPr lang="es"/>
              <a:t>	&lt;style&gt;......&lt;/style&gt;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&lt;script&gt; ……&lt;/script&gt;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206025" y="1927725"/>
            <a:ext cx="1595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stylesheet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shortcut icon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appl-touch-icon</a:t>
            </a:r>
            <a:endParaRPr/>
          </a:p>
        </p:txBody>
      </p:sp>
      <p:cxnSp>
        <p:nvCxnSpPr>
          <p:cNvPr id="210" name="Google Shape;210;p28"/>
          <p:cNvCxnSpPr>
            <a:endCxn id="209" idx="1"/>
          </p:cNvCxnSpPr>
          <p:nvPr/>
        </p:nvCxnSpPr>
        <p:spPr>
          <a:xfrm rot="10800000" flipH="1">
            <a:off x="4658625" y="2355825"/>
            <a:ext cx="15474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del head. Metadatos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578650" y="1264950"/>
            <a:ext cx="7836600" cy="273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name”valor” content="valor"&gt;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http-equiv=”valor” content=”valor”&gt;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charset=”valor”&gt;</a:t>
            </a:r>
            <a:br>
              <a:rPr lang="es"/>
            </a:br>
            <a:br>
              <a:rPr lang="es"/>
            </a:br>
            <a:r>
              <a:rPr lang="es"/>
              <a:t>Etiqueta base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&lt;base href=”url base del sitio”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 estructura básica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!DOCTYPE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html: head y body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head: 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charset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name="..." (viewport, autor, description...)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Content Types en HTML5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14305" y="1043113"/>
            <a:ext cx="19719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Flow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Phrasing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Heading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Sectioning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Embeded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Interactive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937169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etiquetas: en bloque / en línea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578650" y="1083975"/>
            <a:ext cx="2634000" cy="831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90187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 sz="18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263512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Inline : contenido en línea</a:t>
            </a:r>
            <a:br>
              <a:rPr lang="es" sz="1800"/>
            </a:br>
            <a:r>
              <a:rPr lang="es" sz="1800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1499925"/>
            <a:ext cx="125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097975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Estructura del estándar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578650" y="1028725"/>
            <a:ext cx="2115300" cy="819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466075" y="1028725"/>
            <a:ext cx="4739400" cy="3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 semánticas (sectioning)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324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titulares: h1… h6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52" y="983125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80275" y="3443300"/>
            <a:ext cx="2549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de elementos (grouping)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578650" y="1021450"/>
            <a:ext cx="59739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clásicas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Párrafos: p, pre, blockquote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Listas: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ul - li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ol - li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dl - dt (término)- dd (definición)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Bloques: div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etiquetas: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 Básico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32425" y="864400"/>
            <a:ext cx="85389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 (links)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592925" y="785815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Enlaces: a (area)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139225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226642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146450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261200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2847050"/>
            <a:ext cx="73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1772750"/>
            <a:ext cx="4791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1716375"/>
            <a:ext cx="2254800" cy="8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en línea (text-level)</a:t>
            </a:r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 en línea neutro: span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texto: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strong, en, b, i, sup, sub, u. s ...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var, dfn, code, sampl, kbd, abbr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HTML. Otros elementos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 (continuación)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embebidos (embedded content)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00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 img : &lt;img src=”” alt=””&gt;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picture / source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Contenedores (grouping) específicos: figure - figcaption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MM: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video, audio, track,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iframe, object, embed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como navegación: map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vectoriales: svg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Incorporamos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una imagen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 vídeo de youtube, aunque no figura en el original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 (Tabular data)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592925" y="785821"/>
            <a:ext cx="7836600" cy="17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usar tablas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areas: thead - tbody (default ) - tfoot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50" y="2561821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Web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 (forms)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658000" cy="1515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&lt;form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action =””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5" y="65015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279000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pasivas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legend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Controles de formularios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body" idx="1"/>
          </p:nvPr>
        </p:nvSpPr>
        <p:spPr>
          <a:xfrm>
            <a:off x="578650" y="1426850"/>
            <a:ext cx="7836600" cy="183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submit/ reset /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&lt;button&gt;&lt;button&gt; -- 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335475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578650" y="960650"/>
            <a:ext cx="2358000" cy="466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1193750"/>
            <a:ext cx="4908300" cy="2603700"/>
          </a:xfrm>
          <a:prstGeom prst="bentConnector3">
            <a:avLst>
              <a:gd name="adj1" fmla="val 104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interactivos (interactive elements)</a:t>
            </a:r>
            <a:endParaRPr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578650" y="1762622"/>
            <a:ext cx="7836600" cy="194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details / summary - implementación nativa de un texto desplegable (HTML 5.1)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(HTML 5.2)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details / summary</a:t>
            </a:r>
            <a:endParaRPr/>
          </a:p>
        </p:txBody>
      </p:sp>
      <p:sp>
        <p:nvSpPr>
          <p:cNvPr id="370" name="Google Shape;370;p52"/>
          <p:cNvSpPr txBox="1">
            <a:spLocks noGrp="1"/>
          </p:cNvSpPr>
          <p:nvPr>
            <p:ph type="body" idx="1"/>
          </p:nvPr>
        </p:nvSpPr>
        <p:spPr>
          <a:xfrm>
            <a:off x="470825" y="923201"/>
            <a:ext cx="7836600" cy="2874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Himalayas, and ranges from the foothills of western Nepal to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5" y="3369926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dialog</a:t>
            </a:r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&lt;dialog id="my-modal"&gt;</a:t>
            </a:r>
            <a:br>
              <a:rPr lang="es"/>
            </a:br>
            <a:r>
              <a:rPr lang="es"/>
              <a:t>  &lt;p&gt;</a:t>
            </a:r>
            <a:br>
              <a:rPr lang="es"/>
            </a:br>
            <a:r>
              <a:rPr lang="es"/>
              <a:t>    It seems that we won't see native dialogs after all.</a:t>
            </a:r>
            <a:br>
              <a:rPr lang="es"/>
            </a:br>
            <a:r>
              <a:rPr lang="es"/>
              <a:t>  &lt;/p&gt;</a:t>
            </a:r>
            <a:br>
              <a:rPr lang="es"/>
            </a:br>
            <a:r>
              <a:rPr lang="es"/>
              <a:t>  </a:t>
            </a:r>
            <a:br>
              <a:rPr lang="es"/>
            </a:br>
            <a:r>
              <a:rPr lang="es"/>
              <a:t>  &lt;button id="ok-btn"&gt;OK :(&lt;/button&gt;</a:t>
            </a:r>
            <a:br>
              <a:rPr lang="es"/>
            </a:br>
            <a:r>
              <a:rPr lang="es"/>
              <a:t>&lt;/dialog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0" y="289528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383820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Scripting</a:t>
            </a:r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578656" y="11080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template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canvas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3332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estándar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id / 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item...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personalizados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data-...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Accessibility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Selectores y propiedades básicas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evolución de CSS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1994 -&gt; Se funda W3C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1996 -&gt; Publica la especificación CSS1 [HTML3]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1998 -&gt; Nueva especificación CSS2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2011 -&gt; CSS3 [HTML5 = 2014]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 Módulos, niveles y estados.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/>
              <a:t> </a:t>
            </a:r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3307625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cliente / servidor en la Web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3" y="1589491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96875" y="80397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Solicitud </a:t>
            </a:r>
            <a:r>
              <a:rPr lang="es"/>
              <a:t>HTTP: la URL localiza inequívocamente cada recurso (archivo) publicado en cualquier servidor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196875" y="335512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del CSS</a:t>
            </a: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300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en línea. atributo style</a:t>
            </a:r>
            <a:br>
              <a:rPr lang="es"/>
            </a:br>
            <a:r>
              <a:rPr lang="es"/>
              <a:t>Propiedades CSS. Ejemplos de propiedades.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color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background-color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independientes</a:t>
            </a:r>
            <a:br>
              <a:rPr lang="es"/>
            </a:br>
            <a:r>
              <a:rPr lang="es"/>
              <a:t>Selectores CSS. Selector de etiqueta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embebidos: etiqueta 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fichero CSS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propiedad: body {background-color}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Selectores, propiedades y directivas.</a:t>
            </a:r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2983400"/>
            <a:ext cx="5236500" cy="150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Directivas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@import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@media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0" y="1328825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Herramientas. CanIUse</a:t>
            </a:r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75" y="898100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78650" y="2393175"/>
            <a:ext cx="1831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https://caniuse.com/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en el navegador. Inspector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27" y="810550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03" y="741937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básicos</a:t>
            </a:r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etiquetas (tags) p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id #id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múltiples: h1, h2, h3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atributo: [name]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3216575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combinados: anidación</a:t>
            </a:r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14250" y="876875"/>
            <a:ext cx="5157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“espacio” (Descendant Selector)</a:t>
            </a:r>
            <a:br>
              <a:rPr lang="es"/>
            </a:br>
            <a:r>
              <a:rPr lang="es"/>
              <a:t>	div p {...}</a:t>
            </a:r>
            <a:br>
              <a:rPr lang="es"/>
            </a:br>
            <a:r>
              <a:rPr lang="es"/>
              <a:t>Selector &gt; (Child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div&gt;p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+ (Adjacent Sibling 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div+p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~ (General Sibling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div~p {...}</a:t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6387550" y="1829925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&lt;div&gt;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&lt;p&gt;&lt;p&gt;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&lt;address&gt;</a:t>
            </a:r>
            <a:endParaRPr sz="16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&lt;/address&gt;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&lt;/div&gt;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 y pseudoclases.</a:t>
            </a:r>
            <a:endParaRPr/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725150"/>
            <a:ext cx="7836600" cy="373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:nth-of-type(n), :first-of-type, :last-of-type, only-of-type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:not()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 añadimos también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lado cliente o Front End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(HTTP: comunicaciones)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HTML: estructura y semántica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CSS: diseño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JS: comportamiento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Sitios / aplicaciones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26" y="650150"/>
            <a:ext cx="381060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múltiples estilos</a:t>
            </a:r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92925" y="785830"/>
            <a:ext cx="7836600" cy="3459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Herencia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se heredan en los elementos hijos</a:t>
            </a:r>
            <a:br>
              <a:rPr lang="es"/>
            </a:br>
            <a:r>
              <a:rPr lang="es"/>
              <a:t>font-family, color… -&gt; afectan al contenido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no se heredan</a:t>
            </a:r>
            <a:br>
              <a:rPr lang="es"/>
            </a:br>
            <a:r>
              <a:rPr lang="es"/>
              <a:t>margin, padding, border… -&gt; afectan al contenedor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Cascada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agente de usuario: por defecto / definidos por el usuario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bloques de CSS: externos / embebidos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estilos en línea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Especificidad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863137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Unidades de medida. Relativas y absolutas.</a:t>
            </a:r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482550" y="907200"/>
            <a:ext cx="6932700" cy="3550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EM y los REM.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del elemento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varía cuando se modifica el tamaño de fuente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en el root: &lt;html&gt;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constante una vez definido en una página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VW (viewport width) / VH (viewport height) 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Variables. Uso de calc()</a:t>
            </a:r>
            <a:endParaRPr/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169500" y="713100"/>
            <a:ext cx="6947700" cy="3717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definidas globalmente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utilizan mediante la función var()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función cal() opera con variables y números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básicas</a:t>
            </a: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578650" y="1423073"/>
            <a:ext cx="7836600" cy="201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tipografías. Fuentes. Google fonts. Fuentes "locales"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colores: transparencia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backgrounds: imágenes y patrones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Tipografías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96788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 de las fuentes.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text-decoration, text-transform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line-height, letter-spacing, word-spacing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text-align, vertical-align, text-indent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Google fonts.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"locales". @font-face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2908225"/>
            <a:ext cx="41229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Lora:400,700,400italic,700italic -&gt; body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FontAwesome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</a:t>
            </a:r>
            <a:endParaRPr/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7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Sistemas de colores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Nombres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rgb() - red, green, blue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hexadecimal (#)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hsl() - hueº (matiz), saturation%, luminosity%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Transparencia</a:t>
            </a:r>
            <a:br>
              <a:rPr lang="es"/>
            </a:br>
            <a:r>
              <a:rPr lang="es"/>
              <a:t>canal alfa entre 0 (transparente) y 1 (opaco)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Opacity / se hereda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Degradados y sombras</a:t>
            </a:r>
            <a:br>
              <a:rPr lang="es"/>
            </a:br>
            <a:endParaRPr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246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 (gradient)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Lineales</a:t>
            </a:r>
            <a:br>
              <a:rPr lang="es"/>
            </a:br>
            <a:r>
              <a:rPr lang="es"/>
              <a:t>background: linear-gradient(to top,#573636, #f00);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Radiales </a:t>
            </a:r>
            <a:br>
              <a:rPr lang="es"/>
            </a:br>
            <a:r>
              <a:rPr lang="es"/>
              <a:t>background: radial-gradient(circle, #573636, #f00);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 (shadow)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cajas</a:t>
            </a:r>
            <a:br>
              <a:rPr lang="es"/>
            </a:br>
            <a:r>
              <a:rPr lang="es"/>
              <a:t>box-shadow: 1px 1px 1px 1px grey;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textos</a:t>
            </a:r>
            <a:br>
              <a:rPr lang="es"/>
            </a:br>
            <a:r>
              <a:rPr lang="es"/>
              <a:t>text-shadow: 1px 1px 1px grey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creación de un sitio/aplicación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3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/ Desarrollo</a:t>
            </a:r>
            <a:br>
              <a:rPr lang="es"/>
            </a:br>
            <a:r>
              <a:rPr lang="es"/>
              <a:t>Diseño / Maquetación / Desarrollo (codificación)</a:t>
            </a:r>
            <a:br>
              <a:rPr lang="es"/>
            </a:b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28700" y="1943450"/>
            <a:ext cx="3766500" cy="2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prroyecto. Estudio de “mercado”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 información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gráfico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textos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front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…. codificación back, bases de datos ...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75150" y="2654450"/>
            <a:ext cx="3348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basado en el Uusario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User eXperience</a:t>
            </a:r>
            <a:endParaRPr/>
          </a:p>
        </p:txBody>
      </p:sp>
      <p:cxnSp>
        <p:nvCxnSpPr>
          <p:cNvPr id="112" name="Google Shape;112;p15"/>
          <p:cNvCxnSpPr>
            <a:endCxn id="111" idx="1"/>
          </p:cNvCxnSpPr>
          <p:nvPr/>
        </p:nvCxnSpPr>
        <p:spPr>
          <a:xfrm>
            <a:off x="3142950" y="2889950"/>
            <a:ext cx="2032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Backgrounds: imágenes y patrones</a:t>
            </a:r>
            <a:endParaRPr/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578656" y="131083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background-image: url(./assets/about-bg.jpg);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background-repeat: no-repeat;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background-size: cover;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background-position: center center;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background-attachment: fixed;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 background-clip: border-box;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background-blend-mode: normal;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2655600"/>
            <a:ext cx="4122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cada sectión header con una altura (100vh)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un background-image de tamaño cover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Display, modelo de caja y posicionamiento 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Elementos</a:t>
            </a:r>
            <a:endParaRPr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Contenido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Aire (padding)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Borde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Fondo (background)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78581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254967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Sistemas de medida</a:t>
            </a:r>
            <a:endParaRPr/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1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box-sizing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content-box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5" y="200267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Propiedades</a:t>
            </a:r>
            <a:endParaRPr/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365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margin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padding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border-radius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border-image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Usos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wrappers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centrado de bloques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Centrado de bloques</a:t>
            </a:r>
            <a:endParaRPr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92925" y="785827"/>
            <a:ext cx="7836600" cy="294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Horizontal: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widith: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margin-left / margin-right: auto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Vertical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line-heigth = height (elementos de 1 linea)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display table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margin -w/2 - h/2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transform translate -50% -50%</a:t>
            </a:r>
            <a:endParaRPr/>
          </a:p>
        </p:txBody>
      </p:sp>
      <p:sp>
        <p:nvSpPr>
          <p:cNvPr id="582" name="Google Shape;582;p85"/>
          <p:cNvSpPr txBox="1"/>
          <p:nvPr/>
        </p:nvSpPr>
        <p:spPr>
          <a:xfrm>
            <a:off x="5553150" y="3941850"/>
            <a:ext cx="223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 -&gt; display flex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Display. Opciones básicas</a:t>
            </a:r>
            <a:endParaRPr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592929" y="785825"/>
            <a:ext cx="2912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Inline-Block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703475" y="78582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488275" y="1347275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Presentación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142150" y="2746550"/>
            <a:ext cx="48597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Replicar la Web </a:t>
            </a:r>
            <a:br>
              <a:rPr lang="es">
                <a:solidFill>
                  <a:schemeClr val="lt1"/>
                </a:solidFill>
              </a:rPr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https://blackrockdigital.github.io/startbootstrap-clean-blog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Posicionamiento.</a:t>
            </a:r>
            <a:endParaRPr/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487000" cy="1790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Position: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static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relative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absolute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802556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79" y="80255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3460025"/>
            <a:ext cx="22152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Position: relative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Párrafo desplazado al darle un valor a top y left</a:t>
            </a:r>
            <a:br>
              <a:rPr lang="es"/>
            </a:br>
            <a:endParaRPr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3383825"/>
            <a:ext cx="300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Encabezado desplazado al darle un valor a top y left en términos absolutos. El primer párrafo se coloca como si el encabezado no existiera.</a:t>
            </a:r>
            <a:endParaRPr/>
          </a:p>
        </p:txBody>
      </p:sp>
      <p:sp>
        <p:nvSpPr>
          <p:cNvPr id="607" name="Google Shape;607;p88"/>
          <p:cNvSpPr/>
          <p:nvPr/>
        </p:nvSpPr>
        <p:spPr>
          <a:xfrm>
            <a:off x="1077250" y="148387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3076200"/>
            <a:ext cx="19269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pasan a otra capa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pueden superponerse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afecta z-index</a:t>
            </a:r>
            <a:endParaRPr/>
          </a:p>
        </p:txBody>
      </p:sp>
      <p:cxnSp>
        <p:nvCxnSpPr>
          <p:cNvPr id="609" name="Google Shape;609;p88"/>
          <p:cNvCxnSpPr>
            <a:stCxn id="607" idx="2"/>
            <a:endCxn id="608" idx="0"/>
          </p:cNvCxnSpPr>
          <p:nvPr/>
        </p:nvCxnSpPr>
        <p:spPr>
          <a:xfrm flipH="1">
            <a:off x="1556500" y="2409375"/>
            <a:ext cx="302100" cy="6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Nav: inline block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 y header &gt; posición absoluta / fixed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Section header: title-wrapper: centrado horizontal / vertical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sectión header : añadiendo capa de opacidad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del flujo static</a:t>
            </a:r>
            <a:endParaRPr/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25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Float: left / right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Clear: left / right /both</a:t>
            </a:r>
            <a:endParaRPr/>
          </a:p>
        </p:txBody>
      </p:sp>
      <p:sp>
        <p:nvSpPr>
          <p:cNvPr id="622" name="Google Shape;622;p90"/>
          <p:cNvSpPr txBox="1"/>
          <p:nvPr/>
        </p:nvSpPr>
        <p:spPr>
          <a:xfrm>
            <a:off x="788950" y="1847000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4855225" y="1711325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4855225" y="2350925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5826275" y="2879725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0" y="2816976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 de texto</a:t>
            </a:r>
            <a:endParaRPr/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4472400" cy="3385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0" y="1408975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Diseño de layouts. Flex. CSS Dinámico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layouts</a:t>
            </a:r>
            <a:endParaRPr/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5222700" cy="3088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Maquetación con divs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semánticos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genéricos con clases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Estilos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height / width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float / clear / overflow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position / z-index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display / visibility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margin / padding / background</a:t>
            </a:r>
            <a:endParaRPr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38" y="7858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Disposiciones: la anchura</a:t>
            </a:r>
            <a:endParaRPr/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578650" y="860200"/>
            <a:ext cx="3486000" cy="316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fija</a:t>
            </a:r>
            <a:br>
              <a:rPr lang="es"/>
            </a:br>
            <a:r>
              <a:rPr lang="es"/>
              <a:t>(Fixed width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 fluida o “líquida”</a:t>
            </a:r>
            <a:br>
              <a:rPr lang="es"/>
            </a:br>
            <a:r>
              <a:rPr lang="es"/>
              <a:t>(Liquid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elástica</a:t>
            </a:r>
            <a:br>
              <a:rPr lang="es"/>
            </a:br>
            <a:r>
              <a:rPr lang="es"/>
              <a:t>(Elastic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híbrida</a:t>
            </a:r>
            <a:br>
              <a:rPr lang="es"/>
            </a:br>
            <a:r>
              <a:rPr lang="es"/>
              <a:t>(Hybrid Layout)</a:t>
            </a:r>
            <a:br>
              <a:rPr lang="es"/>
            </a:br>
            <a:endParaRPr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723319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del “Holy Grail Layout”: la altura</a:t>
            </a:r>
            <a:endParaRPr/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897687" y="1053718"/>
            <a:ext cx="4300500" cy="3036063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 &lt;div class="grid-container"&gt;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  &lt;header&gt;Header&lt;/header&gt;</a:t>
            </a:r>
            <a:br>
              <a:rPr lang="es" sz="1800" dirty="0"/>
            </a:br>
            <a:r>
              <a:rPr lang="es" sz="1800" dirty="0"/>
              <a:t>   &lt;aside class="sidebar-left"&gt;</a:t>
            </a:r>
            <a:br>
              <a:rPr lang="es" sz="1800" dirty="0"/>
            </a:br>
            <a:r>
              <a:rPr lang="es" sz="1800" dirty="0"/>
              <a:t>   	Left Sidebar</a:t>
            </a:r>
            <a:br>
              <a:rPr lang="es" sz="1800" dirty="0"/>
            </a:br>
            <a:r>
              <a:rPr lang="es" sz="1800" dirty="0"/>
              <a:t>   &lt;/aside&gt;</a:t>
            </a:r>
            <a:br>
              <a:rPr lang="es" sz="1800" dirty="0"/>
            </a:br>
            <a:r>
              <a:rPr lang="es" sz="1800" dirty="0"/>
              <a:t>  &lt;main&gt;Sections /  Articles  &lt;/main&gt;</a:t>
            </a:r>
            <a:br>
              <a:rPr lang="es" sz="1800" dirty="0"/>
            </a:br>
            <a:r>
              <a:rPr lang="es" sz="1800" dirty="0"/>
              <a:t>  &lt;aside class="sidebar-right"&gt;</a:t>
            </a:r>
            <a:br>
              <a:rPr lang="es" sz="1800" dirty="0"/>
            </a:br>
            <a:r>
              <a:rPr lang="es" sz="1800" dirty="0"/>
              <a:t>  	Right Sidebar</a:t>
            </a:r>
            <a:br>
              <a:rPr lang="es" sz="1800" dirty="0"/>
            </a:br>
            <a:r>
              <a:rPr lang="es" sz="1800" dirty="0"/>
              <a:t>  &lt;/aside&gt; </a:t>
            </a:r>
            <a:br>
              <a:rPr lang="es" sz="1800" dirty="0"/>
            </a:br>
            <a:r>
              <a:rPr lang="es" sz="1800" dirty="0"/>
              <a:t>  &lt;footer&gt;Footer&lt;/footer&gt;</a:t>
            </a:r>
            <a:br>
              <a:rPr lang="es" sz="1800" dirty="0"/>
            </a:br>
            <a:r>
              <a:rPr lang="es" sz="1800" dirty="0"/>
              <a:t>&lt;/div&gt;</a:t>
            </a:r>
            <a:endParaRPr sz="1800" dirty="0"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38" y="15814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Simulando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y herramientas.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Navegadores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VSC.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Git.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NodeJS/npm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Servidores. Http-server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Gestión de tareas. Gulp, npm, WebPack.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pantallazo (above the fold)</a:t>
            </a:r>
            <a:endParaRPr/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114150"/>
            <a:ext cx="2690100" cy="2541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sobremesa y portátiles suele considerarse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 unos 570-600 px de altura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76" y="751650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y proporcionalidad: grid</a:t>
            </a:r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5" y="785816"/>
            <a:ext cx="7836600" cy="80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ayuda para distribuir correctamente los elementos en alguna proporción se utiliza una rejilla (como una cuadrícula sólo en vertical)</a:t>
            </a:r>
            <a:br>
              <a:rPr lang="es"/>
            </a:br>
            <a:endParaRPr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5" y="1727300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944" y="1591616"/>
            <a:ext cx="2979100" cy="263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/ Frameworks con grids</a:t>
            </a:r>
            <a:endParaRPr/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5" y="840750"/>
            <a:ext cx="5366675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469000" y="2111650"/>
            <a:ext cx="2204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https://getbootstrap.com/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Table</a:t>
            </a:r>
            <a:endParaRPr/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121400"/>
            <a:ext cx="3675000" cy="2900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table-cell;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table-column;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table-header-group;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table-footer-group;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6" y="1684225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Box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02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2868950"/>
            <a:ext cx="36342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br>
              <a:rPr lang="es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Alineación vertical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Columnas de igual altura independientemente del contenido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Cambiar el orden en el que se muestran los elementos sin</a:t>
            </a:r>
            <a:br>
              <a:rPr lang="es"/>
            </a:br>
            <a:r>
              <a:rPr lang="es"/>
              <a:t>que cambie el HTML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034550"/>
            <a:ext cx="30000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hacer de manera fácil?</a:t>
            </a:r>
            <a:br>
              <a:rPr lang="es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</a:t>
            </a:r>
            <a:endParaRPr/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275200" cy="907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716875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2877000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Flex: propiedades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50" y="1069952"/>
            <a:ext cx="7836600" cy="300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 flexibles</a:t>
            </a:r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27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order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flex-grow: default 0</a:t>
            </a:r>
            <a:br>
              <a:rPr lang="es"/>
            </a:br>
            <a:r>
              <a:rPr lang="es"/>
              <a:t>	cuánto crecerá el elemento, si puede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flex-shrink: default 1</a:t>
            </a:r>
            <a:br>
              <a:rPr lang="es"/>
            </a:br>
            <a:r>
              <a:rPr lang="es"/>
              <a:t>	cuánto decrecerá el elemento, si lo necesita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flex-basis: default auto</a:t>
            </a:r>
            <a:br>
              <a:rPr lang="es"/>
            </a:br>
            <a:r>
              <a:rPr lang="es"/>
              <a:t>	tamaño inicial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align-self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3449</Words>
  <Application>Microsoft Office PowerPoint</Application>
  <PresentationFormat>Presentación en pantalla (16:9)</PresentationFormat>
  <Paragraphs>765</Paragraphs>
  <Slides>131</Slides>
  <Notes>131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37" baseType="lpstr">
      <vt:lpstr>Helvetica Neue</vt:lpstr>
      <vt:lpstr>Helvetica Neue Light</vt:lpstr>
      <vt:lpstr>Arial</vt:lpstr>
      <vt:lpstr>Courier New</vt:lpstr>
      <vt:lpstr>Gill Sans</vt:lpstr>
      <vt:lpstr>White</vt:lpstr>
      <vt:lpstr>Fundamentos de HTML y CSS</vt:lpstr>
      <vt:lpstr>Alejandro Cerezo Lasne</vt:lpstr>
      <vt:lpstr>HTML Básico</vt:lpstr>
      <vt:lpstr>Introducción a la Web</vt:lpstr>
      <vt:lpstr>Modelo cliente / servidor en la Web</vt:lpstr>
      <vt:lpstr>El lado cliente o Front End</vt:lpstr>
      <vt:lpstr>Proceso de creación de un sitio/aplicación</vt:lpstr>
      <vt:lpstr>Proyecto. Presentación</vt:lpstr>
      <vt:lpstr>Entorno y herramientas.</vt:lpstr>
      <vt:lpstr>Fuentes de información</vt:lpstr>
      <vt:lpstr>Lenguaje HTML</vt:lpstr>
      <vt:lpstr>Origen y desarrollo</vt:lpstr>
      <vt:lpstr>HTML5</vt:lpstr>
      <vt:lpstr>Etiquetas y atributos</vt:lpstr>
      <vt:lpstr>Atributos universales</vt:lpstr>
      <vt:lpstr>Comentarios y convenios</vt:lpstr>
      <vt:lpstr>Estructura básica</vt:lpstr>
      <vt:lpstr>Sintaxis y semántica</vt:lpstr>
      <vt:lpstr>Parseado sintáctico -&gt; el DOM</vt:lpstr>
      <vt:lpstr>Elementos del head</vt:lpstr>
      <vt:lpstr>Elementos del head. Metadatos</vt:lpstr>
      <vt:lpstr>Proyecto. Creación de la estructura básica</vt:lpstr>
      <vt:lpstr>Etiquetas HTML</vt:lpstr>
      <vt:lpstr>Tipos de etiquetas. Content Types en HTML5</vt:lpstr>
      <vt:lpstr>Tipos de etiquetas: en bloque / en línea</vt:lpstr>
      <vt:lpstr>Tipos de etiquetas. Estructura del estándar</vt:lpstr>
      <vt:lpstr>Secciones semánticas (sectioning)</vt:lpstr>
      <vt:lpstr>Proyecto. Creación de las secciones básicas</vt:lpstr>
      <vt:lpstr>Grupos de elementos (grouping)</vt:lpstr>
      <vt:lpstr>Proyecto. Incorporando contenido. Grupos de elementos</vt:lpstr>
      <vt:lpstr>Enlaces (links)</vt:lpstr>
      <vt:lpstr>Proyecto. Creación del menú</vt:lpstr>
      <vt:lpstr>Elementos en línea (text-level)</vt:lpstr>
      <vt:lpstr>Proyecto. Mejora de los textos </vt:lpstr>
      <vt:lpstr>HTML. Otros elementos</vt:lpstr>
      <vt:lpstr>Etiquetas HTML (continuación)</vt:lpstr>
      <vt:lpstr>Elementos embebidos (embedded content)</vt:lpstr>
      <vt:lpstr>Proyecto. Incorporación de imágenes (y videos) </vt:lpstr>
      <vt:lpstr>Tablas (Tabular data)</vt:lpstr>
      <vt:lpstr>Formularios (forms)</vt:lpstr>
      <vt:lpstr>Controles de formularios</vt:lpstr>
      <vt:lpstr>Proyecto. Incorporación de un formulario de contacto</vt:lpstr>
      <vt:lpstr>Elementos interactivos (interactive elements)</vt:lpstr>
      <vt:lpstr>details / summary</vt:lpstr>
      <vt:lpstr>dialog</vt:lpstr>
      <vt:lpstr>Scripting</vt:lpstr>
      <vt:lpstr>Metadatos</vt:lpstr>
      <vt:lpstr>CSS. 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Propiedades básicas</vt:lpstr>
      <vt:lpstr>Tipografías</vt:lpstr>
      <vt:lpstr>Proyecto. Uso de Google Fonts. Uso de Font Ions</vt:lpstr>
      <vt:lpstr>Colores</vt:lpstr>
      <vt:lpstr>Degradados y sombras </vt:lpstr>
      <vt:lpstr>Backgrounds: imágenes y patrones</vt:lpstr>
      <vt:lpstr>Proyecto. Imágenes de fondo</vt:lpstr>
      <vt:lpstr>CSS. 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HTML, CSS y JavaScript</dc:title>
  <cp:lastModifiedBy>Alejandro Cerezo Lasne</cp:lastModifiedBy>
  <cp:revision>3</cp:revision>
  <dcterms:modified xsi:type="dcterms:W3CDTF">2018-11-02T14:06:05Z</dcterms:modified>
</cp:coreProperties>
</file>